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5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F939A-5976-4002-90E4-E1D61A09ECD5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D595-3ABA-486D-9B98-5A81D6B9C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5D595-3ABA-486D-9B98-5A81D6B9C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4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6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4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2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9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0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6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6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6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6B9C-75E9-4778-A4B7-0C8DA49B1DB0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99BF3-37A9-453C-93D0-B84CD1E01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0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m/url?sa=i&amp;rct=j&amp;q=&amp;esrc=s&amp;frm=1&amp;source=images&amp;cd=&amp;cad=rja&amp;docid=aAOBfIB1GAJwCM&amp;tbnid=L4K23_pA836RYM:&amp;ved=0CAUQjRw&amp;url=http://www.panglaoisland.net/by%20Ronnie%20Hoyle/ThetribalspreadoftheAtis.htm&amp;ei=lthDUfGNB4frygGal4HIBw&amp;bvm=bv.43828540,d.aWc&amp;psig=AFQjCNHzZhdVCHejEV08EVdmOaQBI7gW9w&amp;ust=136348722728053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google.com/url?sa=i&amp;rct=j&amp;q=&amp;esrc=s&amp;frm=1&amp;source=images&amp;cd=&amp;cad=rja&amp;docid=mHwVYlmQGDDNvM&amp;tbnid=FiHjKrxHAPFIvM:&amp;ved=0CAUQjRw&amp;url=http://world-civilization.blogspot.com/&amp;ei=JdhDUZvyHIG3ygG9g4HIBg&amp;psig=AFQjCNHhzuGidq3lb7YZ9QkQVeTst7sFww&amp;ust=136348712244359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GqYRRGfKk1L-eM&amp;tbnid=BKilO6oS1hjcmM:&amp;ved=0CAUQjRw&amp;url=http://stravaganzastravaganza.blogspot.com/2011/10/neolithic-age-agriculture-and-livestock.html&amp;ei=vNdDUdiRCMmwyQHrkYFI&amp;psig=AFQjCNGSCTF92yooUFzvrUhvKausr-c8WA&amp;ust=136348702759553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f9MpOZ6hwRYIXM&amp;tbnid=iuJySsZ85kzZmM:&amp;ved=0CAUQjRw&amp;url=http://www.subdude-site.com/WebPages_Local/Blog/topics/environment/enviro_worldPopGrowth_charts.htm&amp;ei=eNNDUYanKKi_ygH3woHICA&amp;bvm=bv.43828540,d.aWc&amp;psig=AFQjCNF1_VayriDcYuZAxU9qwwjl_J2iHQ&amp;ust=136348593677018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docid=-NRIWzm6FqKelM&amp;tbnid=k0toqrVLoLXvHM:&amp;ved=0CAUQjRw&amp;url=http://www.csad.ox.ac.uk/poxy/plataea/plataea1.htm&amp;ei=LNpDUeqOOuTTyAGws4G4Dw&amp;bvm=bv.43828540,d.aWc&amp;psig=AFQjCNElV_ARWr2Xo7HN0SXkWNZaC2-teQ&amp;ust=136348765197931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UkRlCLmeC7aEZM&amp;tbnid=uBgTCQPrzWdknM:&amp;ved=0CAUQjRw&amp;url=http://www.ancient.eu.com/image/112/&amp;ei=59pDUafvDrOHyQHjsYGwCg&amp;bvm=bv.43828540,d.aWc&amp;psig=AFQjCNFijsMowBsyirUgS3dJFox1H7kaAg&amp;ust=1363487798273080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docid=qCFbJdUD2EL_RM&amp;tbnid=-DI5C-iCQU5p9M:&amp;ved=0CAUQjRw&amp;url=http://www.bridgemanart.com/asset/125890/Surgical-instruments-from-Pompeii-Roman-metal?search_context=%7b%22url%22:%22\/search\/category\/Medical-Equipment-and-Instruments\/1427?lang%3Dde%22,%22num_results%22:%22147%22,%22search_type%22:%22category_assets%22,%22category_id%22:%221427%22,%22item_index%22:26%7d&amp;ei=fNpDUazvBsK6yQH0pIHgDw&amp;bvm=bv.43828540,d.aWc&amp;psig=AFQjCNHHcBbnm2ToaeNw0FTcFmd1x_pcxA&amp;ust=136348773084366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esrc=s&amp;frm=1&amp;source=images&amp;cd=&amp;cad=rja&amp;docid=-T7mgT5gqDCI7M&amp;tbnid=-9st0JggFtlZ8M:&amp;ved=0CAUQjRw&amp;url=http://en.wikipedia.org/wiki/The_Population_Bomb&amp;ei=D99DUdqEB4XGygHI0oH4CQ&amp;bvm=bv.43828540,d.aWc&amp;psig=AFQjCNGC6zjZP271LgaVNMo3fPhjaH6uZA&amp;ust=136348880950589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com/url?sa=i&amp;rct=j&amp;q=&amp;esrc=s&amp;frm=1&amp;source=images&amp;cd=&amp;cad=rja&amp;docid=J1knOADA8fbwVM&amp;tbnid=lOa41RTfHFMlvM:&amp;ved=0CAUQjRw&amp;url=http://web1.cnre.vt.edu/lsg/3104/Overpop.%20FINAL/Poverty4.html&amp;ei=8N9DUcHWN8mOygGpiYGoAw&amp;bvm=bv.43828540,d.aWc&amp;psig=AFQjCNFMBFB9dF1q3p3cPXFFtzyWcjlULQ&amp;ust=13634890644231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d9LVmL2ys5WtbM&amp;tbnid=__je3p3PJdiYMM:&amp;ved=0CAUQjRw&amp;url=http://depositphotos.com/6342551/stock-photo-Cereals.html&amp;ei=xc5DUfKzFeGkyQGg44DwBQ&amp;bvm=bv.43828540,d.aWc&amp;psig=AFQjCNG3K4I-b4YhFXvOKi0v1XwWlNH2qg&amp;ust=1363484734346245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.wikipedia.org/wiki/File:Norman_Borlau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//upload.wikimedia.org/wikipedia/commons/6/61/Wheat_yields_in_selected_countries,_1951-2004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//upload.wikimedia.org/wikipedia/commons/5/56/Wheat_yields_in_developing_countries_1951-2004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en.wikipedia.org/wiki/File:Irrigation1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8XzelV3E52iURM&amp;tbnid=HRjlYzToT4mCGM:&amp;ved=0CAUQjRw&amp;url=http://www.design4effect.com/soc11/pop.htm&amp;ei=IOVDUf-rE6H4yQHl2oHAAQ&amp;bvm=bv.43828540,d.aWc&amp;psig=AFQjCNH86RqijSfmMVOC17dWEaXUQjL22Q&amp;ust=1363490420203076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/url?sa=i&amp;rct=j&amp;q=&amp;esrc=s&amp;frm=1&amp;source=images&amp;cd=&amp;cad=rja&amp;docid=J1knOADA8fbwVM&amp;tbnid=lOa41RTfHFMlvM:&amp;ved=0CAUQjRw&amp;url=http://web1.cnre.vt.edu/lsg/3104/Overpop.%20FINAL/Poverty4.html&amp;ei=8N9DUcHWN8mOygGpiYGoAw&amp;bvm=bv.43828540,d.aWc&amp;psig=AFQjCNFMBFB9dF1q3p3cPXFFtzyWcjlULQ&amp;ust=1363489064423117" TargetMode="External"/><Relationship Id="rId4" Type="http://schemas.openxmlformats.org/officeDocument/2006/relationships/image" Target="../media/image2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/url?sa=i&amp;rct=j&amp;q=&amp;esrc=s&amp;frm=1&amp;source=images&amp;cd=&amp;cad=rja&amp;docid=I_utkSKl061-YM&amp;tbnid=B355BYae56weSM:&amp;ved=0CAUQjRw&amp;url=http://sofistic.wordpress.com/2008/11/10/the-staff-of-life-wheat-trends-in-the-us/&amp;ei=U-ZDUZG0I-j8yAGQ5IDIBw&amp;bvm=bv.43828540,d.aWc&amp;psig=AFQjCNED3j7jgEi7kIwFj3nMxiL4rwU_Lg&amp;ust=136349076095434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frm=1&amp;source=images&amp;cd=&amp;cad=rja&amp;docid=HU7w-60r2h2bgM&amp;tbnid=acnwpZeG8__8FM:&amp;ved=0CAUQjRw&amp;url=http://ahundredyearsago.com/category/statistics/page/2/&amp;ei=f-ZDUZPyL6qBygHHoIHICQ&amp;bvm=bv.43828540,d.aWc&amp;psig=AFQjCNED3j7jgEi7kIwFj3nMxiL4rwU_Lg&amp;ust=136349076095434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url?sa=i&amp;rct=j&amp;q=&amp;esrc=s&amp;frm=1&amp;source=images&amp;cd=&amp;cad=rja&amp;docid=yZXVrViycA01hM&amp;tbnid=FOZJioxXtpRmrM:&amp;ved=0CAUQjRw&amp;url=http://agsci.oregonstate.edu/aquatic-bt/curriculum/food&amp;ei=QOlDUfXGBYn7yAGCqIDoBg&amp;psig=AFQjCNHLFFkpzlKKt35EpYEUusqARZKJbA&amp;ust=136349150236346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&amp;esrc=s&amp;frm=1&amp;source=images&amp;cd=&amp;cad=rja&amp;docid=gfUoI-8w8GG3hM&amp;tbnid=p5W0fzawizivYM:&amp;ved=0CAUQjRw&amp;url=http://www.sciencedirect.com/science/article/pii/S0961953412003625&amp;ei=nOpDUbS-OeO9yQHt3YHABQ&amp;psig=AFQjCNFmhbn6EBGUYfE3p1zagNbxU5HPfA&amp;ust=136349177659477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f9MpOZ6hwRYIXM&amp;tbnid=iuJySsZ85kzZmM:&amp;ved=0CAUQjRw&amp;url=http://www.subdude-site.com/WebPages_Local/Blog/topics/environment/enviro_worldPopGrowth_charts.htm&amp;ei=eNNDUYanKKi_ygH3woHICA&amp;bvm=bv.43828540,d.aWc&amp;psig=AFQjCNF1_VayriDcYuZAxU9qwwjl_J2iHQ&amp;ust=136348593677018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m/url?sa=i&amp;rct=j&amp;q=&amp;esrc=s&amp;frm=1&amp;source=images&amp;cd=&amp;cad=rja&amp;docid=EoZk5d-ELiSGwM&amp;tbnid=4Jqai5rtNqfXWM:&amp;ved=0CAUQjRw&amp;url=http://www.historiasiglo20.org/prehistory/tool.htm&amp;ei=IdVDUZGMGpKPyAHrhoGABA&amp;bvm=bv.43828540,d.aWc&amp;psig=AFQjCNHNYSOvWlscTz68zPw9BtLibCvZNw&amp;ust=136348636495483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GMOs – History of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0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anglaoisland.net/by%20Ronnie%20Hoyle/Images/Tribes/image00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95400"/>
            <a:ext cx="89785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Neolithic Ice-Age 10,000 years ago</a:t>
            </a:r>
          </a:p>
        </p:txBody>
      </p:sp>
    </p:spTree>
    <p:extLst>
      <p:ext uri="{BB962C8B-B14F-4D97-AF65-F5344CB8AC3E}">
        <p14:creationId xmlns:p14="http://schemas.microsoft.com/office/powerpoint/2010/main" val="333391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4.bp.blogspot.com/_AB9FA4y0ruI/SzgVugBPk6I/AAAAAAAAAEk/ejDURYLBpdQ/S600/ancientcivilizations_map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9200"/>
            <a:ext cx="920538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Neolithic Civilizations</a:t>
            </a:r>
          </a:p>
        </p:txBody>
      </p:sp>
    </p:spTree>
    <p:extLst>
      <p:ext uri="{BB962C8B-B14F-4D97-AF65-F5344CB8AC3E}">
        <p14:creationId xmlns:p14="http://schemas.microsoft.com/office/powerpoint/2010/main" val="54086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4.bp.blogspot.com/-0Kv5v5C6pAM/TpEKVQzLRVI/AAAAAAAACTw/ZDxbdIcsmyI/s1600/World+Civilization+animal+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571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Neolithic Civilizations</a:t>
            </a:r>
          </a:p>
        </p:txBody>
      </p:sp>
    </p:spTree>
    <p:extLst>
      <p:ext uri="{BB962C8B-B14F-4D97-AF65-F5344CB8AC3E}">
        <p14:creationId xmlns:p14="http://schemas.microsoft.com/office/powerpoint/2010/main" val="3463706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ubdude-site.com/WebPages_Local/Blog/topics/environment/images/worldPopulation/WorldPopulationGraph_yearPre7000BCto2025AD_metalAges_703x57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5529943" cy="45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ubdude-site.com/WebPages_Local/Blog/topics/environment/images/worldPopulation/WorldPopulationGraph_yearPre7000BCto2025AD_metalAges_703x578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43" y="6108465"/>
            <a:ext cx="190500" cy="15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2400" y="6265021"/>
            <a:ext cx="8158843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5" idx="1"/>
          </p:cNvCxnSpPr>
          <p:nvPr/>
        </p:nvCxnSpPr>
        <p:spPr>
          <a:xfrm>
            <a:off x="1828800" y="5687578"/>
            <a:ext cx="6482443" cy="499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58743" y="5638800"/>
            <a:ext cx="1104900" cy="524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5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>
                <a:solidFill>
                  <a:schemeClr val="hlink"/>
                </a:solidFill>
                <a:latin typeface="Arial" charset="0"/>
              </a:rPr>
              <a:t>Neolithic Settlements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434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atin typeface="Arial" charset="0"/>
              </a:rPr>
              <a:t>More permanent than camps of hunting populations</a:t>
            </a:r>
          </a:p>
          <a:p>
            <a:r>
              <a:rPr lang="en-US" sz="2800" b="1" smtClean="0">
                <a:latin typeface="Arial" charset="0"/>
              </a:rPr>
              <a:t>Needed to move periodically</a:t>
            </a:r>
          </a:p>
          <a:p>
            <a:pPr lvl="1"/>
            <a:r>
              <a:rPr lang="en-US" sz="2400" b="1" smtClean="0">
                <a:latin typeface="Arial" charset="0"/>
              </a:rPr>
              <a:t>Soils deteriorated </a:t>
            </a:r>
          </a:p>
          <a:p>
            <a:pPr lvl="1"/>
            <a:r>
              <a:rPr lang="en-US" sz="2400" b="1" smtClean="0">
                <a:latin typeface="Arial" charset="0"/>
              </a:rPr>
              <a:t>Practiced slash &amp; burn in Europe</a:t>
            </a:r>
          </a:p>
          <a:p>
            <a:r>
              <a:rPr lang="en-US" sz="2800" b="1" smtClean="0">
                <a:latin typeface="Arial" charset="0"/>
              </a:rPr>
              <a:t>Nile settlements more permanent</a:t>
            </a:r>
          </a:p>
          <a:p>
            <a:pPr lvl="1"/>
            <a:r>
              <a:rPr lang="en-US" sz="2400" b="1" smtClean="0">
                <a:latin typeface="Arial" charset="0"/>
              </a:rPr>
              <a:t>River kept soils fertile </a:t>
            </a:r>
            <a:endParaRPr lang="en-US" sz="2400" b="1">
              <a:latin typeface="Arial" charset="0"/>
            </a:endParaRPr>
          </a:p>
        </p:txBody>
      </p:sp>
      <p:pic>
        <p:nvPicPr>
          <p:cNvPr id="6" name="Picture 4" descr="egypta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09800"/>
            <a:ext cx="4038600" cy="3324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35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Neolithic Farmers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>
                <a:latin typeface="Arial" charset="0"/>
              </a:rPr>
              <a:t>Lived in caves, sun-baked mud houses, of reed or wooden houses</a:t>
            </a:r>
          </a:p>
          <a:p>
            <a:r>
              <a:rPr lang="en-US" sz="2400" b="1" smtClean="0">
                <a:latin typeface="Arial" charset="0"/>
              </a:rPr>
              <a:t>Housed grouped into small villages with surrounding fields</a:t>
            </a:r>
          </a:p>
          <a:p>
            <a:r>
              <a:rPr lang="en-US" sz="2400" b="1" smtClean="0">
                <a:latin typeface="Arial" charset="0"/>
              </a:rPr>
              <a:t>Growth of cities such as Jericho (9000 BC) was stimulated by production of surplus crops</a:t>
            </a:r>
            <a:endParaRPr lang="en-US" sz="2400" b="1">
              <a:latin typeface="Arial" charset="0"/>
            </a:endParaRPr>
          </a:p>
        </p:txBody>
      </p:sp>
      <p:pic>
        <p:nvPicPr>
          <p:cNvPr id="6" name="Picture 7" descr="INTCL24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52600"/>
            <a:ext cx="4419600" cy="35353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024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Pastoralism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371600"/>
            <a:ext cx="739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atin typeface="Arial" charset="0"/>
              </a:rPr>
              <a:t>A later development</a:t>
            </a:r>
          </a:p>
          <a:p>
            <a:r>
              <a:rPr lang="en-US" sz="2800" b="1" smtClean="0">
                <a:latin typeface="Arial" charset="0"/>
              </a:rPr>
              <a:t>Mixed farming, combining cultivation of crops and stock raising was a common Neolithic pattern</a:t>
            </a:r>
          </a:p>
          <a:p>
            <a:r>
              <a:rPr lang="en-US" sz="2800" b="1" smtClean="0">
                <a:latin typeface="Arial" charset="0"/>
              </a:rPr>
              <a:t>Nomadic herders roamed steppes of Europe and Asia where the horse and camel were domesticated</a:t>
            </a:r>
            <a:endParaRPr lang="en-US" sz="28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08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hlink"/>
                </a:solidFill>
                <a:latin typeface="Arial" charset="0"/>
              </a:rPr>
              <a:t>Historical Agriculture Through the Roman Period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" charset="0"/>
              </a:rPr>
              <a:t>Roughly defined as 2500 BC to 500 ad</a:t>
            </a:r>
          </a:p>
          <a:p>
            <a:r>
              <a:rPr lang="en-US" sz="2400" b="1" dirty="0" smtClean="0">
                <a:latin typeface="Arial" charset="0"/>
              </a:rPr>
              <a:t>Introduction of metals</a:t>
            </a:r>
          </a:p>
          <a:p>
            <a:pPr lvl="1"/>
            <a:r>
              <a:rPr lang="en-US" sz="2000" b="1" dirty="0" smtClean="0">
                <a:latin typeface="Arial" charset="0"/>
              </a:rPr>
              <a:t>Agriculture application big</a:t>
            </a:r>
          </a:p>
          <a:p>
            <a:pPr lvl="2"/>
            <a:r>
              <a:rPr lang="en-US" sz="1200" b="1" dirty="0" smtClean="0">
                <a:latin typeface="Arial" charset="0"/>
              </a:rPr>
              <a:t>Sturdy long lasting tools</a:t>
            </a:r>
          </a:p>
          <a:p>
            <a:r>
              <a:rPr lang="en-US" sz="2400" b="1" dirty="0" smtClean="0">
                <a:latin typeface="Arial" charset="0"/>
              </a:rPr>
              <a:t>Information from:</a:t>
            </a:r>
          </a:p>
          <a:p>
            <a:pPr lvl="1"/>
            <a:r>
              <a:rPr lang="en-US" sz="2400" b="1" dirty="0" smtClean="0">
                <a:latin typeface="Arial" charset="0"/>
              </a:rPr>
              <a:t>Bible</a:t>
            </a:r>
          </a:p>
          <a:p>
            <a:pPr lvl="1"/>
            <a:r>
              <a:rPr lang="en-US" sz="2400" b="1" dirty="0" smtClean="0">
                <a:latin typeface="Arial" charset="0"/>
              </a:rPr>
              <a:t>Near Eastern record &amp; monuments</a:t>
            </a:r>
          </a:p>
          <a:p>
            <a:pPr lvl="1"/>
            <a:r>
              <a:rPr lang="en-US" sz="2400" b="1" dirty="0" smtClean="0">
                <a:latin typeface="Arial" charset="0"/>
              </a:rPr>
              <a:t>Chinese, Greek, &amp; Roman writings</a:t>
            </a:r>
          </a:p>
          <a:p>
            <a:r>
              <a:rPr lang="en-US" sz="2400" b="1" dirty="0" smtClean="0">
                <a:latin typeface="Arial" charset="0"/>
              </a:rPr>
              <a:t>Later </a:t>
            </a:r>
            <a:r>
              <a:rPr lang="en-US" sz="2400" b="1" dirty="0" err="1" smtClean="0">
                <a:latin typeface="Arial" charset="0"/>
              </a:rPr>
              <a:t>dev</a:t>
            </a:r>
            <a:r>
              <a:rPr lang="en-US" sz="2400" b="1" dirty="0" smtClean="0">
                <a:latin typeface="Arial" charset="0"/>
              </a:rPr>
              <a:t> in Central &amp; S. America</a:t>
            </a:r>
            <a:endParaRPr lang="en-US" sz="2400" b="1" dirty="0">
              <a:latin typeface="Arial" charset="0"/>
            </a:endParaRPr>
          </a:p>
        </p:txBody>
      </p:sp>
      <p:pic>
        <p:nvPicPr>
          <p:cNvPr id="12290" name="Picture 2" descr="http://www.csad.ox.ac.uk/poxy/images/plat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15243"/>
            <a:ext cx="1647825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s2.bridgemanart.com/cgi-bin/bridgemanImage.cgi/400wm.RVI.9609210.7055475/12589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2590800" cy="194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ancient.eu.com/uploads/images/11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589212"/>
            <a:ext cx="2667000" cy="17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chemeClr val="hlink"/>
                </a:solidFill>
                <a:latin typeface="Arial" charset="0"/>
              </a:rPr>
              <a:t>Historical Agriculture Through the Roman Period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atin typeface="Arial" charset="0"/>
              </a:rPr>
              <a:t>Irrigation in China, Egypt, &amp; Near East</a:t>
            </a:r>
          </a:p>
          <a:p>
            <a:pPr lvl="1"/>
            <a:r>
              <a:rPr lang="en-US" sz="2400" b="1" smtClean="0">
                <a:latin typeface="Arial" charset="0"/>
              </a:rPr>
              <a:t>Allowed more land to be cultivated</a:t>
            </a:r>
          </a:p>
          <a:p>
            <a:r>
              <a:rPr lang="en-US" sz="2800" b="1" smtClean="0">
                <a:latin typeface="Arial" charset="0"/>
              </a:rPr>
              <a:t>Windmills and water mills added at end of Roman period</a:t>
            </a:r>
          </a:p>
          <a:p>
            <a:r>
              <a:rPr lang="en-US" sz="2800" b="1" smtClean="0">
                <a:latin typeface="Arial" charset="0"/>
              </a:rPr>
              <a:t>Introduction of fertilizers</a:t>
            </a:r>
          </a:p>
          <a:p>
            <a:pPr lvl="1"/>
            <a:r>
              <a:rPr lang="en-US" sz="2400" b="1" smtClean="0">
                <a:latin typeface="Arial" charset="0"/>
              </a:rPr>
              <a:t>Animal manures</a:t>
            </a:r>
          </a:p>
          <a:p>
            <a:pPr lvl="1"/>
            <a:r>
              <a:rPr lang="en-US" sz="2400" b="1" smtClean="0">
                <a:latin typeface="Arial" charset="0"/>
              </a:rPr>
              <a:t>Crop rotations</a:t>
            </a:r>
          </a:p>
          <a:p>
            <a:pPr lvl="1"/>
            <a:endParaRPr lang="en-US" sz="2400" b="1">
              <a:latin typeface="Arial" charset="0"/>
            </a:endParaRPr>
          </a:p>
        </p:txBody>
      </p:sp>
      <p:pic>
        <p:nvPicPr>
          <p:cNvPr id="6" name="Picture 15" descr="rice plant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419600" cy="28940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5943600" y="5410200"/>
            <a:ext cx="2970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http://www.ars.usda.gov/is/graphics/photos/</a:t>
            </a:r>
          </a:p>
        </p:txBody>
      </p:sp>
    </p:spTree>
    <p:extLst>
      <p:ext uri="{BB962C8B-B14F-4D97-AF65-F5344CB8AC3E}">
        <p14:creationId xmlns:p14="http://schemas.microsoft.com/office/powerpoint/2010/main" val="125299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Feudal Agriculture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22860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charset="0"/>
              </a:rPr>
              <a:t>500 – 1100 CE (common era)</a:t>
            </a:r>
          </a:p>
          <a:p>
            <a:r>
              <a:rPr lang="en-US" b="1" dirty="0" smtClean="0">
                <a:latin typeface="Arial" charset="0"/>
              </a:rPr>
              <a:t>Irrigation extended in Egypt &amp; Spain</a:t>
            </a:r>
          </a:p>
          <a:p>
            <a:r>
              <a:rPr lang="en-US" b="1" dirty="0" smtClean="0">
                <a:latin typeface="Arial" charset="0"/>
              </a:rPr>
              <a:t>Grain production was sufficient in Egypt to sell wheat internationally</a:t>
            </a:r>
          </a:p>
          <a:p>
            <a:r>
              <a:rPr lang="en-US" b="1" dirty="0" smtClean="0">
                <a:latin typeface="Arial" charset="0"/>
              </a:rPr>
              <a:t>Irrigation from mountain streams increased vineyards in Spain</a:t>
            </a:r>
          </a:p>
          <a:p>
            <a:r>
              <a:rPr lang="en-US" b="1" dirty="0" smtClean="0">
                <a:latin typeface="Arial" charset="0"/>
              </a:rPr>
              <a:t>In Spain silkworm was raised and its food the mulberry tree was grown</a:t>
            </a: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8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hlink"/>
                </a:solidFill>
                <a:latin typeface="Arial" charset="0"/>
              </a:rPr>
              <a:t>Agriculture Defined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3" y="1308781"/>
            <a:ext cx="8305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charset="0"/>
              </a:rPr>
              <a:t>The art, science, and business of managing the growth of plants and animals for human use.</a:t>
            </a:r>
            <a:endParaRPr lang="en-US" b="1" dirty="0">
              <a:latin typeface="Arial" charset="0"/>
            </a:endParaRPr>
          </a:p>
        </p:txBody>
      </p:sp>
      <p:pic>
        <p:nvPicPr>
          <p:cNvPr id="6" name="Picture 4" descr="scen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048000"/>
            <a:ext cx="4038600" cy="2654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62159" y="5715000"/>
            <a:ext cx="2970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http://www.ars.usda.gov/is/graphics/photos/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81000" y="3017838"/>
            <a:ext cx="51054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charset="0"/>
              </a:rPr>
              <a:t>Cultivation of the soil</a:t>
            </a:r>
          </a:p>
          <a:p>
            <a:r>
              <a:rPr lang="en-US" b="1" dirty="0" smtClean="0">
                <a:latin typeface="Arial" charset="0"/>
              </a:rPr>
              <a:t>Growing &amp; harvesting crops</a:t>
            </a:r>
          </a:p>
          <a:p>
            <a:r>
              <a:rPr lang="en-US" b="1" dirty="0" smtClean="0">
                <a:latin typeface="Arial" charset="0"/>
              </a:rPr>
              <a:t>Breeding &amp; raising of livestock</a:t>
            </a:r>
          </a:p>
          <a:p>
            <a:r>
              <a:rPr lang="en-US" b="1" dirty="0" smtClean="0">
                <a:latin typeface="Arial" charset="0"/>
              </a:rPr>
              <a:t>Packing, processing, and marketing</a:t>
            </a:r>
          </a:p>
          <a:p>
            <a:pPr>
              <a:buFont typeface="Wingdings" pitchFamily="2" charset="2"/>
              <a:buNone/>
            </a:pP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51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Feudal Agriculture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smtClean="0">
                <a:latin typeface="Arial" charset="0"/>
              </a:rPr>
              <a:t>Manorial system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900 to 2000 acres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Self-contained community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Large home for the lord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One or more villages as part of the manor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Peasants were the actual farmers</a:t>
            </a:r>
          </a:p>
          <a:p>
            <a:pPr lvl="2">
              <a:lnSpc>
                <a:spcPct val="90000"/>
              </a:lnSpc>
            </a:pPr>
            <a:r>
              <a:rPr lang="en-US" sz="2800" b="1" smtClean="0">
                <a:latin typeface="Arial" charset="0"/>
              </a:rPr>
              <a:t>Raised crops and livestock and paid taxes to the lord</a:t>
            </a:r>
          </a:p>
          <a:p>
            <a:pPr lvl="1">
              <a:lnSpc>
                <a:spcPct val="90000"/>
              </a:lnSpc>
            </a:pPr>
            <a:r>
              <a:rPr lang="en-US" b="1" smtClean="0">
                <a:latin typeface="Arial" charset="0"/>
              </a:rPr>
              <a:t>Large mill for grinding grain &amp; vegetable gardens</a:t>
            </a:r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1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Feudal Agriculture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atin typeface="Arial" charset="0"/>
              </a:rPr>
              <a:t>Manor system</a:t>
            </a:r>
          </a:p>
          <a:p>
            <a:pPr lvl="1"/>
            <a:r>
              <a:rPr lang="en-US" b="1" smtClean="0">
                <a:latin typeface="Arial" charset="0"/>
              </a:rPr>
              <a:t>Woolen garments from sheep</a:t>
            </a:r>
          </a:p>
          <a:p>
            <a:pPr lvl="1"/>
            <a:r>
              <a:rPr lang="en-US" b="1" smtClean="0">
                <a:latin typeface="Arial" charset="0"/>
              </a:rPr>
              <a:t>Linen textiles from flax and the oil also</a:t>
            </a:r>
          </a:p>
          <a:p>
            <a:pPr lvl="1"/>
            <a:r>
              <a:rPr lang="en-US" b="1" smtClean="0">
                <a:latin typeface="Arial" charset="0"/>
              </a:rPr>
              <a:t>Food served in feudal castle varied according to season &amp; hunting ability</a:t>
            </a:r>
          </a:p>
          <a:p>
            <a:pPr lvl="1"/>
            <a:r>
              <a:rPr lang="en-US" b="1" smtClean="0">
                <a:latin typeface="Arial" charset="0"/>
              </a:rPr>
              <a:t>Hunting done by the lord</a:t>
            </a:r>
          </a:p>
          <a:p>
            <a:pPr lvl="1"/>
            <a:r>
              <a:rPr lang="en-US" b="1" smtClean="0">
                <a:latin typeface="Arial" charset="0"/>
              </a:rPr>
              <a:t>Castle residents ate meat from poultry, cattle and etc produced by peasant farmers</a:t>
            </a:r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86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Scientific Agriculture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>
                <a:latin typeface="Arial" charset="0"/>
              </a:rPr>
              <a:t>Scientific revolution occurred from the Renaissance and Age of Enlightenment in Europe</a:t>
            </a:r>
          </a:p>
          <a:p>
            <a:pPr lvl="1"/>
            <a:r>
              <a:rPr lang="en-US" b="1" smtClean="0">
                <a:latin typeface="Arial" charset="0"/>
              </a:rPr>
              <a:t>Plant breeding</a:t>
            </a:r>
          </a:p>
          <a:p>
            <a:pPr lvl="1"/>
            <a:r>
              <a:rPr lang="en-US" b="1" smtClean="0">
                <a:latin typeface="Arial" charset="0"/>
              </a:rPr>
              <a:t>Breeding cattle &amp; sheep</a:t>
            </a:r>
          </a:p>
          <a:p>
            <a:pPr lvl="2"/>
            <a:r>
              <a:rPr lang="en-US" b="1" smtClean="0">
                <a:latin typeface="Arial" charset="0"/>
              </a:rPr>
              <a:t>Guernsey cow breed</a:t>
            </a:r>
          </a:p>
          <a:p>
            <a:pPr lvl="1"/>
            <a:r>
              <a:rPr lang="en-US" b="1" smtClean="0">
                <a:latin typeface="Arial" charset="0"/>
              </a:rPr>
              <a:t>Crop rotations</a:t>
            </a:r>
          </a:p>
          <a:p>
            <a:pPr lvl="1"/>
            <a:r>
              <a:rPr lang="en-US" b="1" smtClean="0">
                <a:latin typeface="Arial" charset="0"/>
              </a:rPr>
              <a:t>Drainage brought more land into cultivation</a:t>
            </a:r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1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Scientific Agriculture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1905000"/>
            <a:ext cx="3581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smtClean="0">
                <a:latin typeface="Arial" charset="0"/>
              </a:rPr>
              <a:t>By 16</a:t>
            </a:r>
            <a:r>
              <a:rPr lang="en-US" sz="2000" b="1" baseline="30000" smtClean="0">
                <a:latin typeface="Arial" charset="0"/>
              </a:rPr>
              <a:t>th</a:t>
            </a:r>
            <a:r>
              <a:rPr lang="en-US" sz="2000" b="1" smtClean="0">
                <a:latin typeface="Arial" charset="0"/>
              </a:rPr>
              <a:t> century population &amp; agriculture were expanding in Europe</a:t>
            </a:r>
          </a:p>
          <a:p>
            <a:pPr>
              <a:lnSpc>
                <a:spcPct val="90000"/>
              </a:lnSpc>
            </a:pPr>
            <a:r>
              <a:rPr lang="en-US" sz="2000" b="1" smtClean="0">
                <a:latin typeface="Arial" charset="0"/>
              </a:rPr>
              <a:t>New period of exploration &amp; colonization</a:t>
            </a:r>
          </a:p>
          <a:p>
            <a:pPr lvl="1">
              <a:lnSpc>
                <a:spcPct val="90000"/>
              </a:lnSpc>
            </a:pPr>
            <a:r>
              <a:rPr lang="en-US" sz="2000" b="1" smtClean="0">
                <a:latin typeface="Arial" charset="0"/>
              </a:rPr>
              <a:t>Circumvent Turkey’s control of the spice trade</a:t>
            </a:r>
          </a:p>
          <a:p>
            <a:pPr lvl="1">
              <a:lnSpc>
                <a:spcPct val="90000"/>
              </a:lnSpc>
            </a:pPr>
            <a:r>
              <a:rPr lang="en-US" sz="2000" b="1" smtClean="0">
                <a:latin typeface="Arial" charset="0"/>
              </a:rPr>
              <a:t>Provide homes for religious refugees</a:t>
            </a:r>
          </a:p>
          <a:p>
            <a:pPr lvl="1">
              <a:lnSpc>
                <a:spcPct val="90000"/>
              </a:lnSpc>
            </a:pPr>
            <a:r>
              <a:rPr lang="en-US" sz="2000" b="1" smtClean="0">
                <a:latin typeface="Arial" charset="0"/>
              </a:rPr>
              <a:t>Provide wealth for European nations</a:t>
            </a:r>
            <a:endParaRPr lang="en-US" sz="2000" b="1">
              <a:latin typeface="Arial" charset="0"/>
            </a:endParaRPr>
          </a:p>
        </p:txBody>
      </p:sp>
      <p:pic>
        <p:nvPicPr>
          <p:cNvPr id="6" name="Picture 4" descr="cornharv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362200"/>
            <a:ext cx="3810000" cy="2830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867400" y="5257800"/>
            <a:ext cx="2970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http://www.ars.usda.gov/is/graphics/photos/</a:t>
            </a:r>
          </a:p>
        </p:txBody>
      </p:sp>
    </p:spTree>
    <p:extLst>
      <p:ext uri="{BB962C8B-B14F-4D97-AF65-F5344CB8AC3E}">
        <p14:creationId xmlns:p14="http://schemas.microsoft.com/office/powerpoint/2010/main" val="734081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Scientific Agriculture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981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smtClean="0">
                <a:latin typeface="Arial" charset="0"/>
              </a:rPr>
              <a:t>Colonial agriculture	</a:t>
            </a:r>
          </a:p>
          <a:p>
            <a:pPr lvl="1"/>
            <a:r>
              <a:rPr lang="en-US" b="1" smtClean="0">
                <a:latin typeface="Arial" charset="0"/>
              </a:rPr>
              <a:t>Feed colonies</a:t>
            </a:r>
          </a:p>
          <a:p>
            <a:pPr lvl="1"/>
            <a:r>
              <a:rPr lang="en-US" b="1" smtClean="0">
                <a:latin typeface="Arial" charset="0"/>
              </a:rPr>
              <a:t>Produce cash crops &amp; feed home country</a:t>
            </a:r>
          </a:p>
          <a:p>
            <a:pPr lvl="1"/>
            <a:r>
              <a:rPr lang="en-US" b="1" smtClean="0">
                <a:latin typeface="Arial" charset="0"/>
              </a:rPr>
              <a:t>Cultivation of sugar, cotton, tobacco, tea, animals for wool and hide etc</a:t>
            </a:r>
          </a:p>
          <a:p>
            <a:pPr lvl="1"/>
            <a:r>
              <a:rPr lang="en-US" b="1" smtClean="0">
                <a:latin typeface="Arial" charset="0"/>
              </a:rPr>
              <a:t>From 15</a:t>
            </a:r>
            <a:r>
              <a:rPr lang="en-US" b="1" baseline="30000" smtClean="0">
                <a:latin typeface="Arial" charset="0"/>
              </a:rPr>
              <a:t>th</a:t>
            </a:r>
            <a:r>
              <a:rPr lang="en-US" b="1" smtClean="0">
                <a:latin typeface="Arial" charset="0"/>
              </a:rPr>
              <a:t> to 19</a:t>
            </a:r>
            <a:r>
              <a:rPr lang="en-US" b="1" baseline="30000" smtClean="0">
                <a:latin typeface="Arial" charset="0"/>
              </a:rPr>
              <a:t>th</a:t>
            </a:r>
            <a:r>
              <a:rPr lang="en-US" b="1" smtClean="0">
                <a:latin typeface="Arial" charset="0"/>
              </a:rPr>
              <a:t> centuries slaves were used</a:t>
            </a:r>
          </a:p>
          <a:p>
            <a:pPr lvl="1"/>
            <a:r>
              <a:rPr lang="en-US" b="1" smtClean="0">
                <a:latin typeface="Arial" charset="0"/>
              </a:rPr>
              <a:t>Slaves worked in Caribbean on sugar plantations &amp; in N America</a:t>
            </a:r>
            <a:endParaRPr lang="en-US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8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Scientific Agriculture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2057400"/>
            <a:ext cx="41910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latin typeface="Arial" charset="0"/>
              </a:rPr>
              <a:t>Livestock breeding in 1700s</a:t>
            </a:r>
          </a:p>
          <a:p>
            <a:r>
              <a:rPr lang="en-US" sz="2000" b="1" smtClean="0">
                <a:latin typeface="Arial" charset="0"/>
              </a:rPr>
              <a:t>Limestone on soils in late 1700s</a:t>
            </a:r>
          </a:p>
          <a:p>
            <a:r>
              <a:rPr lang="en-US" sz="2000" b="1" smtClean="0">
                <a:latin typeface="Arial" charset="0"/>
              </a:rPr>
              <a:t>Cast-iron plow</a:t>
            </a:r>
          </a:p>
          <a:p>
            <a:pPr lvl="1"/>
            <a:r>
              <a:rPr lang="en-US" sz="2000" b="1" smtClean="0">
                <a:latin typeface="Arial" charset="0"/>
              </a:rPr>
              <a:t>1797 by Charles Newbold</a:t>
            </a:r>
          </a:p>
          <a:p>
            <a:pPr lvl="1"/>
            <a:r>
              <a:rPr lang="en-US" sz="2000" b="1" smtClean="0">
                <a:latin typeface="Arial" charset="0"/>
              </a:rPr>
              <a:t>John Deere improved it in 1830s &amp; made it from steel</a:t>
            </a:r>
          </a:p>
          <a:p>
            <a:r>
              <a:rPr lang="en-US" sz="2000" b="1" smtClean="0">
                <a:latin typeface="Arial" charset="0"/>
              </a:rPr>
              <a:t>Seed drill in early 1700s</a:t>
            </a:r>
          </a:p>
          <a:p>
            <a:r>
              <a:rPr lang="en-US" sz="2000" b="1" smtClean="0">
                <a:latin typeface="Arial" charset="0"/>
              </a:rPr>
              <a:t>Reaper by Cyrus McCormick in 1831</a:t>
            </a:r>
            <a:endParaRPr lang="en-US" sz="2000" b="1">
              <a:latin typeface="Arial" charset="0"/>
            </a:endParaRPr>
          </a:p>
        </p:txBody>
      </p:sp>
      <p:pic>
        <p:nvPicPr>
          <p:cNvPr id="6" name="Picture 7" descr="FRMAG0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86000"/>
            <a:ext cx="3886200" cy="3108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535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>
                <a:solidFill>
                  <a:schemeClr val="hlink"/>
                </a:solidFill>
                <a:latin typeface="Arial" charset="0"/>
              </a:rPr>
              <a:t>Scientific Agriculture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latin typeface="Arial" charset="0"/>
              </a:rPr>
              <a:t>By late 1800s steam power replaced animal power in drawing plows and operating threshing machinery</a:t>
            </a:r>
          </a:p>
          <a:p>
            <a:r>
              <a:rPr lang="en-US" sz="2000" b="1" smtClean="0">
                <a:latin typeface="Arial" charset="0"/>
              </a:rPr>
              <a:t>Science and technology developed for industrial purposes in agriculture</a:t>
            </a:r>
          </a:p>
          <a:p>
            <a:pPr lvl="1"/>
            <a:r>
              <a:rPr lang="en-US" sz="2000" b="1" smtClean="0">
                <a:latin typeface="Arial" charset="0"/>
              </a:rPr>
              <a:t>Resulting in agribusinesses of the mid-20</a:t>
            </a:r>
            <a:r>
              <a:rPr lang="en-US" sz="2000" b="1" baseline="30000" smtClean="0">
                <a:latin typeface="Arial" charset="0"/>
              </a:rPr>
              <a:t>th</a:t>
            </a:r>
            <a:r>
              <a:rPr lang="en-US" sz="2000" b="1" smtClean="0">
                <a:latin typeface="Arial" charset="0"/>
              </a:rPr>
              <a:t> century</a:t>
            </a:r>
          </a:p>
          <a:p>
            <a:r>
              <a:rPr lang="en-US" sz="2000" b="1" smtClean="0">
                <a:latin typeface="Arial" charset="0"/>
              </a:rPr>
              <a:t>Poisons for pests developed in 19</a:t>
            </a:r>
            <a:r>
              <a:rPr lang="en-US" sz="2000" b="1" baseline="30000" smtClean="0">
                <a:latin typeface="Arial" charset="0"/>
              </a:rPr>
              <a:t>th</a:t>
            </a:r>
            <a:r>
              <a:rPr lang="en-US" sz="2000" b="1" smtClean="0">
                <a:latin typeface="Arial" charset="0"/>
              </a:rPr>
              <a:t> century</a:t>
            </a:r>
          </a:p>
          <a:p>
            <a:r>
              <a:rPr lang="en-US" sz="2000" b="1" smtClean="0">
                <a:latin typeface="Arial" charset="0"/>
              </a:rPr>
              <a:t>Improvements in transportation (19 &amp; 20</a:t>
            </a:r>
            <a:r>
              <a:rPr lang="en-US" sz="2000" b="1" baseline="30000" smtClean="0">
                <a:latin typeface="Arial" charset="0"/>
              </a:rPr>
              <a:t>th</a:t>
            </a:r>
            <a:r>
              <a:rPr lang="en-US" sz="2000" b="1" smtClean="0">
                <a:latin typeface="Arial" charset="0"/>
              </a:rPr>
              <a:t>)</a:t>
            </a:r>
            <a:endParaRPr lang="en-US" sz="2000" b="1">
              <a:latin typeface="Arial" charset="0"/>
            </a:endParaRPr>
          </a:p>
        </p:txBody>
      </p:sp>
      <p:pic>
        <p:nvPicPr>
          <p:cNvPr id="6" name="Picture 4" descr="thresh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524000"/>
            <a:ext cx="3155950" cy="4648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562600" y="6172200"/>
            <a:ext cx="2970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http://www.ars.usda.gov/is/graphics/photos/</a:t>
            </a:r>
          </a:p>
        </p:txBody>
      </p:sp>
    </p:spTree>
    <p:extLst>
      <p:ext uri="{BB962C8B-B14F-4D97-AF65-F5344CB8AC3E}">
        <p14:creationId xmlns:p14="http://schemas.microsoft.com/office/powerpoint/2010/main" val="4184772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 dirty="0">
                <a:solidFill>
                  <a:schemeClr val="hlink"/>
                </a:solidFill>
                <a:latin typeface="Arial" charset="0"/>
              </a:rPr>
              <a:t>Scientific Agriculture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" charset="0"/>
              </a:rPr>
              <a:t>After World War II</a:t>
            </a:r>
          </a:p>
          <a:p>
            <a:pPr lvl="1"/>
            <a:r>
              <a:rPr lang="en-US" sz="2400" b="1" dirty="0" smtClean="0">
                <a:latin typeface="Arial" charset="0"/>
              </a:rPr>
              <a:t>Green revolution</a:t>
            </a:r>
          </a:p>
          <a:p>
            <a:pPr lvl="2"/>
            <a:r>
              <a:rPr lang="en-US" b="1" dirty="0" smtClean="0">
                <a:latin typeface="Arial" charset="0"/>
              </a:rPr>
              <a:t>Selective breeding of crops</a:t>
            </a:r>
          </a:p>
          <a:p>
            <a:pPr lvl="3"/>
            <a:r>
              <a:rPr lang="en-US" sz="2400" b="1" dirty="0" smtClean="0">
                <a:latin typeface="Arial" charset="0"/>
              </a:rPr>
              <a:t>DNA technology</a:t>
            </a:r>
          </a:p>
          <a:p>
            <a:pPr lvl="2"/>
            <a:r>
              <a:rPr lang="en-US" b="1" dirty="0" smtClean="0">
                <a:latin typeface="Arial" charset="0"/>
              </a:rPr>
              <a:t>Intensive cultivation methods</a:t>
            </a:r>
          </a:p>
          <a:p>
            <a:pPr lvl="1"/>
            <a:r>
              <a:rPr lang="en-US" sz="2400" b="1" dirty="0" smtClean="0">
                <a:latin typeface="Arial" charset="0"/>
              </a:rPr>
              <a:t>Machinery development</a:t>
            </a:r>
            <a:endParaRPr lang="en-US" sz="2400" b="1" dirty="0">
              <a:latin typeface="Arial" charset="0"/>
            </a:endParaRPr>
          </a:p>
        </p:txBody>
      </p:sp>
      <p:pic>
        <p:nvPicPr>
          <p:cNvPr id="6" name="Picture 4" descr="circl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600200"/>
            <a:ext cx="3084513" cy="4648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486400" y="6324600"/>
            <a:ext cx="2970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http://www.ars.usda.gov/is/graphics/photos/</a:t>
            </a:r>
          </a:p>
        </p:txBody>
      </p:sp>
    </p:spTree>
    <p:extLst>
      <p:ext uri="{BB962C8B-B14F-4D97-AF65-F5344CB8AC3E}">
        <p14:creationId xmlns:p14="http://schemas.microsoft.com/office/powerpoint/2010/main" val="2941656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413" y="6191250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51213" y="61912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79413" y="190500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531813" y="1546225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Thomas Malthus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/>
              <a:t>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century economist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Believed that because population grows geometrically and food production arithmetically famine was inevitable.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Slowing the growth of population was the only possibility to prevent starvation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hlink"/>
                </a:solidFill>
                <a:latin typeface="Arial" charset="0"/>
              </a:rPr>
              <a:t>Green Revolution</a:t>
            </a:r>
            <a:endParaRPr lang="en-US" sz="600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74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en/d/da/The_Population_Bom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90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eb1.cnre.vt.edu/lsg/3104/Overpop.%20FINAL/Pictures/PovertyImage4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11" y="3790949"/>
            <a:ext cx="37909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8857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hlink"/>
                </a:solidFill>
                <a:latin typeface="Arial" charset="0"/>
              </a:rPr>
              <a:t>Green Revolution</a:t>
            </a:r>
            <a:endParaRPr lang="en-US" sz="6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1066800"/>
            <a:ext cx="4633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charset="0"/>
              </a:rPr>
              <a:t>After World War II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latin typeface="Arial" charset="0"/>
              </a:rPr>
              <a:t>Peace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latin typeface="Arial" charset="0"/>
              </a:rPr>
              <a:t>Birth rates go up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b="1" dirty="0" smtClean="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6292334"/>
            <a:ext cx="253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Paul Ralph Ehrlich, 1968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9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447800"/>
            <a:ext cx="57150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Began over 10,000 years ago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Humans “domesticated” 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Cereals (plants with big starchy seeds)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Corn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Rice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Wheat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Barely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Millet</a:t>
            </a: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latin typeface="Arial" charset="0"/>
              </a:rPr>
              <a:t>Fruits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Apple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Plum</a:t>
            </a:r>
          </a:p>
          <a:p>
            <a:pPr lvl="2">
              <a:lnSpc>
                <a:spcPct val="90000"/>
              </a:lnSpc>
            </a:pPr>
            <a:endParaRPr lang="en-US" sz="1600" b="1" dirty="0" smtClean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charset="0"/>
              </a:rPr>
              <a:t>Meat animals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Cows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Goats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Pigs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Poultry (birds)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>
                <a:latin typeface="Arial" charset="0"/>
              </a:rPr>
              <a:t>Fish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Arial" charset="0"/>
            </a:endParaRPr>
          </a:p>
        </p:txBody>
      </p:sp>
      <p:pic>
        <p:nvPicPr>
          <p:cNvPr id="1026" name="Picture 2" descr="http://static6.depositphotos.com/1064024/634/i/950/depositphotos_6342551-Cerea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94857"/>
            <a:ext cx="4114800" cy="412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chemeClr val="hlink"/>
                </a:solidFill>
                <a:latin typeface="Arial" charset="0"/>
              </a:rPr>
              <a:t>Agriculture Defined</a:t>
            </a:r>
          </a:p>
        </p:txBody>
      </p:sp>
    </p:spTree>
    <p:extLst>
      <p:ext uri="{BB962C8B-B14F-4D97-AF65-F5344CB8AC3E}">
        <p14:creationId xmlns:p14="http://schemas.microsoft.com/office/powerpoint/2010/main" val="40918732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thumb/b/ba/Norman_Borlaug.jpg/220px-Norman_Borlau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20955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8857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hlink"/>
                </a:solidFill>
                <a:latin typeface="Arial" charset="0"/>
              </a:rPr>
              <a:t>Green Revolution</a:t>
            </a:r>
            <a:endParaRPr lang="en-US" sz="6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" charset="0"/>
              </a:rPr>
              <a:t>Norman Borlaug</a:t>
            </a:r>
          </a:p>
          <a:p>
            <a:pPr lvl="1"/>
            <a:r>
              <a:rPr lang="en-US" sz="2000" b="1" dirty="0" smtClean="0">
                <a:latin typeface="Arial" charset="0"/>
              </a:rPr>
              <a:t>Intensive plant breeding program </a:t>
            </a:r>
          </a:p>
          <a:p>
            <a:pPr lvl="1"/>
            <a:r>
              <a:rPr lang="en-US" sz="2000" b="1" dirty="0" smtClean="0">
                <a:latin typeface="Arial" charset="0"/>
              </a:rPr>
              <a:t>Uses Mexico’s double wheat seasons </a:t>
            </a:r>
          </a:p>
          <a:p>
            <a:pPr lvl="1"/>
            <a:r>
              <a:rPr lang="en-US" sz="2000" b="1" dirty="0" smtClean="0">
                <a:latin typeface="Arial" charset="0"/>
              </a:rPr>
              <a:t>Dwarf wheat, so more fits in one area, drought tolerant</a:t>
            </a:r>
          </a:p>
          <a:p>
            <a:pPr lvl="1"/>
            <a:r>
              <a:rPr lang="en-US" sz="2000" b="1" dirty="0" smtClean="0">
                <a:latin typeface="Arial" charset="0"/>
              </a:rPr>
              <a:t>Backcrossing to get more resistant strains of plant</a:t>
            </a:r>
          </a:p>
          <a:p>
            <a:pPr lvl="1"/>
            <a:r>
              <a:rPr lang="en-US" sz="2000" b="1" dirty="0" smtClean="0">
                <a:latin typeface="Arial" charset="0"/>
              </a:rPr>
              <a:t>Noble Prize in 1970</a:t>
            </a:r>
            <a:endParaRPr lang="en-US" sz="2000" b="1" dirty="0">
              <a:latin typeface="Arial" charset="0"/>
            </a:endParaRPr>
          </a:p>
        </p:txBody>
      </p:sp>
      <p:pic>
        <p:nvPicPr>
          <p:cNvPr id="28676" name="Picture 4" descr="File:Wheat yields in selected countries, 1951-2004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3962400" cy="33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53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8857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hlink"/>
                </a:solidFill>
                <a:latin typeface="Arial" charset="0"/>
              </a:rPr>
              <a:t>Green Revolution</a:t>
            </a:r>
            <a:endParaRPr lang="en-US" sz="6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43000"/>
            <a:ext cx="8305800" cy="2895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" charset="0"/>
              </a:rPr>
              <a:t>Synthetic Fertilizer ( made from petroleum)</a:t>
            </a:r>
          </a:p>
          <a:p>
            <a:r>
              <a:rPr lang="en-US" sz="2400" b="1" dirty="0" smtClean="0">
                <a:latin typeface="Arial" charset="0"/>
              </a:rPr>
              <a:t>Use of pesticides</a:t>
            </a:r>
          </a:p>
          <a:p>
            <a:r>
              <a:rPr lang="en-US" sz="2400" b="1" dirty="0" smtClean="0">
                <a:latin typeface="Arial" charset="0"/>
              </a:rPr>
              <a:t>Expansion of highly engineered irrigation / water management systems</a:t>
            </a:r>
          </a:p>
          <a:p>
            <a:r>
              <a:rPr lang="en-US" sz="2400" b="1" dirty="0" smtClean="0">
                <a:latin typeface="Arial" charset="0"/>
              </a:rPr>
              <a:t>Starts with wheat, then rice (Philippines) and other crops</a:t>
            </a:r>
          </a:p>
          <a:p>
            <a:r>
              <a:rPr lang="en-US" sz="2400" b="1" dirty="0" smtClean="0">
                <a:latin typeface="Arial" charset="0"/>
              </a:rPr>
              <a:t>Beginning of GMOs</a:t>
            </a:r>
          </a:p>
          <a:p>
            <a:pPr lvl="1"/>
            <a:endParaRPr lang="en-US" sz="2000" b="1" dirty="0" smtClean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Developing countries most effected (except </a:t>
            </a:r>
            <a:r>
              <a:rPr lang="en-US" sz="2400" b="1" dirty="0">
                <a:latin typeface="Arial" charset="0"/>
              </a:rPr>
              <a:t>A</a:t>
            </a:r>
            <a:r>
              <a:rPr lang="en-US" sz="2400" b="1" dirty="0" smtClean="0">
                <a:latin typeface="Arial" charset="0"/>
              </a:rPr>
              <a:t>frica)</a:t>
            </a:r>
          </a:p>
          <a:p>
            <a:endParaRPr lang="en-US" sz="2000" b="1" dirty="0">
              <a:latin typeface="Arial" charset="0"/>
            </a:endParaRPr>
          </a:p>
        </p:txBody>
      </p:sp>
      <p:pic>
        <p:nvPicPr>
          <p:cNvPr id="30722" name="Picture 2" descr="File:Wheat yields in developing countries 1951-200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91098"/>
            <a:ext cx="2857500" cy="239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upload.wikimedia.org/wikipedia/commons/thumb/0/0d/Irrigation1.jpg/350px-Irrig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1098"/>
            <a:ext cx="333375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90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rPr>
              <a:t/>
            </a:r>
            <a:b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rPr>
            </a:br>
            <a:endParaRPr lang="en-US" sz="4400" b="1">
              <a:effectLst>
                <a:outerShdw blurRad="38100" dist="38100" dir="2700000" algn="tl">
                  <a:srgbClr val="000000"/>
                </a:outerShdw>
              </a:effectLst>
              <a:latin typeface="Arial Black" pitchFamily="2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6000" r="1801" b="6000"/>
          <a:stretch>
            <a:fillRect/>
          </a:stretch>
        </p:blipFill>
        <p:spPr bwMode="auto">
          <a:xfrm>
            <a:off x="0" y="598488"/>
            <a:ext cx="9144000" cy="62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" y="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rPr>
              <a:t>“Green Revolution”</a:t>
            </a:r>
          </a:p>
        </p:txBody>
      </p:sp>
    </p:spTree>
    <p:extLst>
      <p:ext uri="{BB962C8B-B14F-4D97-AF65-F5344CB8AC3E}">
        <p14:creationId xmlns:p14="http://schemas.microsoft.com/office/powerpoint/2010/main" val="31424983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8857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hlink"/>
                </a:solidFill>
                <a:latin typeface="Arial" charset="0"/>
              </a:rPr>
              <a:t>Green Revolution</a:t>
            </a:r>
            <a:endParaRPr lang="en-US" sz="6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143000"/>
            <a:ext cx="8305800" cy="289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" charset="0"/>
              </a:rPr>
              <a:t>Have we created just a bigger </a:t>
            </a:r>
            <a:r>
              <a:rPr lang="en-US" sz="2400" b="1" dirty="0" err="1" smtClean="0">
                <a:latin typeface="Arial" charset="0"/>
              </a:rPr>
              <a:t>Malthusain</a:t>
            </a:r>
            <a:r>
              <a:rPr lang="en-US" sz="2400" b="1" dirty="0" smtClean="0">
                <a:latin typeface="Arial" charset="0"/>
              </a:rPr>
              <a:t> problem?</a:t>
            </a:r>
          </a:p>
          <a:p>
            <a:pPr lvl="1"/>
            <a:r>
              <a:rPr lang="en-US" sz="2400" b="1" dirty="0" smtClean="0">
                <a:latin typeface="Arial" charset="0"/>
              </a:rPr>
              <a:t>Because now we are supporting even a larger population than before?</a:t>
            </a:r>
          </a:p>
          <a:p>
            <a:pPr lvl="1"/>
            <a:r>
              <a:rPr lang="en-US" sz="2400" b="1" dirty="0" smtClean="0">
                <a:latin typeface="Arial" charset="0"/>
              </a:rPr>
              <a:t>With a finite amount of land.</a:t>
            </a:r>
          </a:p>
        </p:txBody>
      </p:sp>
      <p:pic>
        <p:nvPicPr>
          <p:cNvPr id="31746" name="Picture 2" descr="https://encrypted-tbn1.gstatic.com/images?q=tbn:ANd9GcS3NmadwTPhmt17F9_Zm9ssbVURrVkTN4ogtYjxL4T6QRgg267g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8954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www.design4effect.com/soc11/images/pg040b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3264354" cy="26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eb1.cnre.vt.edu/lsg/3104/Overpop.%20FINAL/Pictures/PovertyImage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82" y="3505200"/>
            <a:ext cx="338681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15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ofistic.files.wordpress.com/2008/11/wheat-yield-bushels-per-acre1.jpg?w=4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67600" cy="43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181600" y="1981200"/>
            <a:ext cx="0" cy="43434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38600" y="6248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Green Revolution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939643" y="1981200"/>
            <a:ext cx="76200" cy="440327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6296408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GMO Crops</a:t>
            </a:r>
            <a:endParaRPr lang="en-US" dirty="0"/>
          </a:p>
        </p:txBody>
      </p:sp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8857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hlink"/>
                </a:solidFill>
                <a:latin typeface="Arial" charset="0"/>
              </a:rPr>
              <a:t>Green Revolution</a:t>
            </a:r>
            <a:endParaRPr lang="en-US" sz="600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80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hundredyearsago.files.wordpress.com/2011/10/crop-yiel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305800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352800" y="1295400"/>
            <a:ext cx="0" cy="50292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9800" y="6248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Green Revolution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019800" y="1295400"/>
            <a:ext cx="76200" cy="5029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62484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GMO Crops</a:t>
            </a:r>
            <a:endParaRPr lang="en-US" dirty="0"/>
          </a:p>
        </p:txBody>
      </p:sp>
      <p:sp>
        <p:nvSpPr>
          <p:cNvPr id="1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6000" dirty="0" smtClean="0">
                <a:solidFill>
                  <a:schemeClr val="hlink"/>
                </a:solidFill>
                <a:latin typeface="Arial" charset="0"/>
              </a:rPr>
              <a:t>Green Revolution</a:t>
            </a:r>
            <a:endParaRPr lang="en-US" sz="600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157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gsci.oregonstate.edu/aquatic-bt/sites/default/files/populationchar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533400"/>
            <a:ext cx="4471988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ars.els-cdn.com/content/image/1-s2.0-S0961953412003625-fx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8291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1066800"/>
            <a:ext cx="3200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Homework:</a:t>
            </a:r>
          </a:p>
          <a:p>
            <a:endParaRPr lang="en-US" sz="2000" dirty="0"/>
          </a:p>
          <a:p>
            <a:r>
              <a:rPr lang="en-US" sz="2000" dirty="0" smtClean="0"/>
              <a:t>150 word response to:</a:t>
            </a:r>
          </a:p>
          <a:p>
            <a:endParaRPr lang="en-US" sz="2000" dirty="0"/>
          </a:p>
          <a:p>
            <a:r>
              <a:rPr lang="en-US" sz="2000" dirty="0" smtClean="0"/>
              <a:t>If the world population goes from 6 Billion people to 12 Billion people in the next 30 years and the amount of land use for agriculture does not increase, can we feed everyone?</a:t>
            </a:r>
          </a:p>
          <a:p>
            <a:endParaRPr lang="en-US" sz="2000" dirty="0"/>
          </a:p>
          <a:p>
            <a:r>
              <a:rPr lang="en-US" sz="2000" dirty="0" smtClean="0"/>
              <a:t>Why or why not? You can apply some math here. What factors will determine if we can or can’t?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02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hlink"/>
                </a:solidFill>
                <a:latin typeface="Arial" charset="0"/>
              </a:rPr>
              <a:t>Domestication </a:t>
            </a:r>
            <a:endParaRPr lang="en-US" sz="5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3" y="1308780"/>
            <a:ext cx="8305800" cy="4939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charset="0"/>
              </a:rPr>
              <a:t>Process by which plants or animals are changed at the genetic level through human selection</a:t>
            </a:r>
          </a:p>
          <a:p>
            <a:pPr lvl="1"/>
            <a:r>
              <a:rPr lang="en-US" b="1" dirty="0" smtClean="0">
                <a:latin typeface="Arial" charset="0"/>
              </a:rPr>
              <a:t>Debate of intentional </a:t>
            </a:r>
            <a:r>
              <a:rPr lang="en-US" b="1" dirty="0" err="1" smtClean="0">
                <a:latin typeface="Arial" charset="0"/>
              </a:rPr>
              <a:t>vs</a:t>
            </a:r>
            <a:r>
              <a:rPr lang="en-US" b="1" dirty="0" smtClean="0">
                <a:latin typeface="Arial" charset="0"/>
              </a:rPr>
              <a:t> non-intentional process</a:t>
            </a:r>
          </a:p>
          <a:p>
            <a:pPr lvl="2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Intentional</a:t>
            </a:r>
            <a:r>
              <a:rPr lang="en-US" b="1" dirty="0" smtClean="0">
                <a:latin typeface="Arial" charset="0"/>
              </a:rPr>
              <a:t> – </a:t>
            </a:r>
          </a:p>
          <a:p>
            <a:pPr lvl="3"/>
            <a:r>
              <a:rPr lang="en-US" b="1" dirty="0" smtClean="0">
                <a:latin typeface="Arial" charset="0"/>
              </a:rPr>
              <a:t>Plants – humans understood plant propagation and started collecting and planting seeds in areas that were good to live (near water)</a:t>
            </a:r>
          </a:p>
          <a:p>
            <a:pPr lvl="3"/>
            <a:r>
              <a:rPr lang="en-US" b="1" dirty="0" smtClean="0">
                <a:latin typeface="Arial" charset="0"/>
              </a:rPr>
              <a:t>Animals – humans trapped animals and kept them in confined areas so they didn’t have to chase them</a:t>
            </a:r>
          </a:p>
          <a:p>
            <a:pPr lvl="2"/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Non-intentional</a:t>
            </a:r>
            <a:r>
              <a:rPr lang="en-US" b="1" dirty="0" smtClean="0">
                <a:latin typeface="Arial" charset="0"/>
              </a:rPr>
              <a:t> – </a:t>
            </a:r>
          </a:p>
          <a:p>
            <a:pPr lvl="3"/>
            <a:r>
              <a:rPr lang="en-US" b="1" dirty="0" smtClean="0">
                <a:latin typeface="Arial" charset="0"/>
              </a:rPr>
              <a:t>Plants - human waste piles from eating plants deposited the seeds and these became the first “gardens” or “plots”</a:t>
            </a:r>
          </a:p>
          <a:p>
            <a:pPr lvl="3"/>
            <a:r>
              <a:rPr lang="en-US" b="1" dirty="0" smtClean="0">
                <a:latin typeface="Arial" charset="0"/>
              </a:rPr>
              <a:t>Animals – humans changed animal behavior because of the accidental gardens, because suddenly there was more food around and it caused animals to stay around</a:t>
            </a:r>
          </a:p>
          <a:p>
            <a:pPr marL="457200" lvl="1" indent="0">
              <a:buNone/>
            </a:pPr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74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hlink"/>
                </a:solidFill>
                <a:latin typeface="Arial" charset="0"/>
              </a:rPr>
              <a:t>Pre - Domestication </a:t>
            </a:r>
            <a:endParaRPr lang="en-US" sz="5400" dirty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3074" name="Picture 2" descr="http://www.subdude-site.com/WebPages_Local/Blog/topics/environment/images/worldPopulation/WorldPopulationGraph_yearPre7000BCto2025AD_metalAges_703x57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37222"/>
            <a:ext cx="5529943" cy="454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0193" y="2846822"/>
            <a:ext cx="611607" cy="3124200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8343" y="1295400"/>
            <a:ext cx="8305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Arial" charset="0"/>
              </a:rPr>
              <a:t>The majority of human time on the planet has been pre-domestication ~3million years!</a:t>
            </a:r>
            <a:endParaRPr lang="en-US" sz="28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85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chemeClr val="hlink"/>
                </a:solidFill>
                <a:latin typeface="Arial" charset="0"/>
              </a:rPr>
              <a:t>Pre - Domestication </a:t>
            </a:r>
            <a:endParaRPr lang="en-US" sz="54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8343" y="1600200"/>
            <a:ext cx="6738257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latin typeface="Arial" charset="0"/>
              </a:rPr>
              <a:t>Hunter – Gatherer Period </a:t>
            </a:r>
          </a:p>
          <a:p>
            <a:pPr lvl="1"/>
            <a:r>
              <a:rPr lang="en-US" sz="2400" b="1" dirty="0" smtClean="0">
                <a:latin typeface="Arial" charset="0"/>
              </a:rPr>
              <a:t>Paleolithic “Old Stone Age”</a:t>
            </a:r>
          </a:p>
          <a:p>
            <a:pPr lvl="2"/>
            <a:r>
              <a:rPr lang="en-US" sz="2000" b="1" dirty="0" smtClean="0">
                <a:latin typeface="Arial" charset="0"/>
              </a:rPr>
              <a:t>Named because of tools we can find from that age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3528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Hunting/gathering behaviors exist back 3 million years to the dawn of man’s cultural evolution.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No word for “work” exists in various languages of hunters/gatherers.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Do hunting/gathering societies still exist today?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Does modern mankind exhibit characteristics of hunter/gatherers??</a:t>
            </a:r>
            <a:endParaRPr lang="en-US" sz="2400" dirty="0"/>
          </a:p>
        </p:txBody>
      </p:sp>
      <p:pic>
        <p:nvPicPr>
          <p:cNvPr id="5122" name="Picture 2" descr="http://www.historiasiglo20.org/prehistory/imagenes/paleolithic_tool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47800"/>
            <a:ext cx="2449286" cy="17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7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Transition from </a:t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Hunting-Gathering to Agriculture</a:t>
            </a:r>
            <a:endParaRPr lang="en-US" sz="3600" dirty="0" smtClean="0">
              <a:solidFill>
                <a:srgbClr val="00B0F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0" indent="-508000">
              <a:lnSpc>
                <a:spcPct val="80000"/>
              </a:lnSpc>
              <a:defRPr/>
            </a:pPr>
            <a:r>
              <a:rPr lang="en-US" sz="2400" dirty="0" smtClean="0"/>
              <a:t>Human population growth rate increased slowly:</a:t>
            </a:r>
          </a:p>
          <a:p>
            <a:pPr marL="508000" indent="-5080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A.	0.0007- 0.0020 % /yr.	</a:t>
            </a:r>
            <a:r>
              <a:rPr lang="en-US" sz="2400" dirty="0"/>
              <a:t>	</a:t>
            </a:r>
            <a:r>
              <a:rPr lang="en-US" sz="2400" dirty="0" smtClean="0"/>
              <a:t>Paleolithic  </a:t>
            </a:r>
          </a:p>
          <a:p>
            <a:pPr marL="508000" indent="-5080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B.	0.1 % /yr.			Neolithic </a:t>
            </a:r>
          </a:p>
          <a:p>
            <a:pPr marL="508000" indent="-5080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C.	1-2 % /yr.			Present day</a:t>
            </a:r>
          </a:p>
          <a:p>
            <a:pPr marL="508000" indent="-5080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508000" indent="-508000">
              <a:lnSpc>
                <a:spcPct val="80000"/>
              </a:lnSpc>
              <a:defRPr/>
            </a:pPr>
            <a:r>
              <a:rPr lang="en-US" sz="2400" dirty="0" smtClean="0"/>
              <a:t>Low birth/survival rate attributed to lifestyle of hunter-gatherer – not food scarcity. </a:t>
            </a:r>
          </a:p>
          <a:p>
            <a:pPr marL="508000" indent="-508000">
              <a:lnSpc>
                <a:spcPct val="80000"/>
              </a:lnSpc>
              <a:defRPr/>
            </a:pPr>
            <a:endParaRPr lang="en-US" sz="2400" dirty="0" smtClean="0"/>
          </a:p>
          <a:p>
            <a:pPr marL="508000" indent="-508000">
              <a:lnSpc>
                <a:spcPct val="80000"/>
              </a:lnSpc>
              <a:defRPr/>
            </a:pPr>
            <a:r>
              <a:rPr lang="en-US" sz="2400" dirty="0" smtClean="0"/>
              <a:t>Not ignorance of plant growth, but lack of need to practice agriculture prevented earlier development of agriculture.</a:t>
            </a:r>
          </a:p>
          <a:p>
            <a:pPr marL="914400" lvl="1" indent="-457200">
              <a:lnSpc>
                <a:spcPct val="80000"/>
              </a:lnSpc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15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smtClean="0"/>
              <a:t>Wild seeds were abundant, inexhaustible, and could easily be harvested</a:t>
            </a:r>
          </a:p>
          <a:p>
            <a:pPr>
              <a:lnSpc>
                <a:spcPct val="80000"/>
              </a:lnSpc>
              <a:defRPr/>
            </a:pPr>
            <a:endParaRPr lang="en-US" sz="2800" smtClean="0"/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In Turkey, a person could harvest 2.2 lbs. of wild wheat (einkorn, which contains 57% more protein than current domestic wheat) in an hour</a:t>
            </a:r>
          </a:p>
          <a:p>
            <a:pPr lvl="1">
              <a:lnSpc>
                <a:spcPct val="80000"/>
              </a:lnSpc>
              <a:defRPr/>
            </a:pPr>
            <a:endParaRPr lang="en-US" sz="2400" smtClean="0"/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In Mexico, an 11-day supply of “wild corn” (teosinte) could be gathered in 3.5 hours</a:t>
            </a:r>
          </a:p>
          <a:p>
            <a:pPr lvl="1">
              <a:lnSpc>
                <a:spcPct val="80000"/>
              </a:lnSpc>
              <a:defRPr/>
            </a:pPr>
            <a:endParaRPr lang="en-US" sz="2400" smtClean="0"/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In Wisconsin, Ojibwa Indians could fill their canoes with wild rice in a few hours.</a:t>
            </a:r>
            <a:endParaRPr lang="en-US" sz="240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Transition from </a:t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Hunting-Gathering to Agriculture</a:t>
            </a:r>
          </a:p>
        </p:txBody>
      </p:sp>
    </p:spTree>
    <p:extLst>
      <p:ext uri="{BB962C8B-B14F-4D97-AF65-F5344CB8AC3E}">
        <p14:creationId xmlns:p14="http://schemas.microsoft.com/office/powerpoint/2010/main" val="42329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1200" indent="-7112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Earth’s carrying capacity for hunter-gatherers estimated at 20-30 million. How many people exist on Earth today?</a:t>
            </a:r>
          </a:p>
          <a:p>
            <a:pPr marL="711200" indent="-7112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/>
          </a:p>
          <a:p>
            <a:pPr marL="711200" indent="-711200">
              <a:lnSpc>
                <a:spcPct val="90000"/>
              </a:lnSpc>
              <a:buNone/>
              <a:defRPr/>
            </a:pPr>
            <a:r>
              <a:rPr lang="en-US" sz="2800" b="1" dirty="0"/>
              <a:t>Man simultaneously developed agriculture worldwide 10,000 years ago, after the last Ice Age…suggests that climate changes contributed to the cultivation of </a:t>
            </a:r>
            <a:r>
              <a:rPr lang="en-US" sz="2800" b="1" dirty="0" smtClean="0"/>
              <a:t>plants</a:t>
            </a:r>
            <a:r>
              <a:rPr lang="en-US" sz="2800" b="1" dirty="0"/>
              <a:t> </a:t>
            </a:r>
            <a:r>
              <a:rPr lang="en-US" sz="2800" b="1" dirty="0" smtClean="0"/>
              <a:t>and animals</a:t>
            </a:r>
          </a:p>
          <a:p>
            <a:pPr marL="711200" indent="-711200">
              <a:lnSpc>
                <a:spcPct val="90000"/>
              </a:lnSpc>
              <a:buNone/>
              <a:defRPr/>
            </a:pPr>
            <a:endParaRPr lang="en-US" sz="28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dirty="0"/>
              <a:t>What about today…Are resources shrinking? How will this affect society??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800" b="1" dirty="0"/>
              <a:t>	Today? Tomorrow?</a:t>
            </a:r>
          </a:p>
          <a:p>
            <a:pPr marL="711200" indent="-7112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marL="711200" indent="-711200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Transition from </a:t>
            </a:r>
            <a:br>
              <a:rPr lang="en-US" sz="3600" b="1" dirty="0" smtClean="0">
                <a:solidFill>
                  <a:srgbClr val="00B0F0"/>
                </a:solidFill>
              </a:rPr>
            </a:br>
            <a:r>
              <a:rPr lang="en-US" sz="3600" b="1" dirty="0" smtClean="0">
                <a:solidFill>
                  <a:srgbClr val="00B0F0"/>
                </a:solidFill>
              </a:rPr>
              <a:t>Hunting-Gathering to Agriculture</a:t>
            </a:r>
          </a:p>
        </p:txBody>
      </p:sp>
    </p:spTree>
    <p:extLst>
      <p:ext uri="{BB962C8B-B14F-4D97-AF65-F5344CB8AC3E}">
        <p14:creationId xmlns:p14="http://schemas.microsoft.com/office/powerpoint/2010/main" val="31532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1209</Words>
  <Application>Microsoft Office PowerPoint</Application>
  <PresentationFormat>On-screen Show (4:3)</PresentationFormat>
  <Paragraphs>222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GMOs – History of Agriculture</vt:lpstr>
      <vt:lpstr>Agriculture Defined</vt:lpstr>
      <vt:lpstr>Agriculture Defined</vt:lpstr>
      <vt:lpstr>Domestication </vt:lpstr>
      <vt:lpstr>Pre - Domestication </vt:lpstr>
      <vt:lpstr>Pre - Domestication </vt:lpstr>
      <vt:lpstr>Transition from  Hunting-Gathering to Agriculture</vt:lpstr>
      <vt:lpstr>Transition from  Hunting-Gathering to Agriculture</vt:lpstr>
      <vt:lpstr>Transition from  Hunting-Gathering to Agriculture</vt:lpstr>
      <vt:lpstr>Neolithic Ice-Age 10,000 years ago</vt:lpstr>
      <vt:lpstr>Neolithic Civilizations</vt:lpstr>
      <vt:lpstr>Neolithic Civilizations</vt:lpstr>
      <vt:lpstr>PowerPoint Presentation</vt:lpstr>
      <vt:lpstr>Neolithic Settlements</vt:lpstr>
      <vt:lpstr>Neolithic Farmers</vt:lpstr>
      <vt:lpstr>Pastoralism</vt:lpstr>
      <vt:lpstr>Historical Agriculture Through the Roman Period</vt:lpstr>
      <vt:lpstr>Historical Agriculture Through the Roman Period</vt:lpstr>
      <vt:lpstr>Feudal Agriculture</vt:lpstr>
      <vt:lpstr>Feudal Agriculture</vt:lpstr>
      <vt:lpstr>Feudal Agriculture</vt:lpstr>
      <vt:lpstr>Scientific Agriculture</vt:lpstr>
      <vt:lpstr>Scientific Agriculture</vt:lpstr>
      <vt:lpstr>Scientific Agriculture</vt:lpstr>
      <vt:lpstr>Scientific Agriculture</vt:lpstr>
      <vt:lpstr>Scientific Agriculture</vt:lpstr>
      <vt:lpstr>Scientific Agriculture</vt:lpstr>
      <vt:lpstr>Green Revolution</vt:lpstr>
      <vt:lpstr>Green Revolution</vt:lpstr>
      <vt:lpstr>Green Revolution</vt:lpstr>
      <vt:lpstr>Green Revolution</vt:lpstr>
      <vt:lpstr>PowerPoint Presentation</vt:lpstr>
      <vt:lpstr>Green Revolution</vt:lpstr>
      <vt:lpstr>Green Revolution</vt:lpstr>
      <vt:lpstr>Green Revolution</vt:lpstr>
      <vt:lpstr>PowerPoint Presentation</vt:lpstr>
    </vt:vector>
  </TitlesOfParts>
  <Company>Bio-Rad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GMOs – History of Agriculture</dc:title>
  <dc:creator>Damon Tighe</dc:creator>
  <cp:lastModifiedBy>Kathryn Davis</cp:lastModifiedBy>
  <cp:revision>15</cp:revision>
  <dcterms:created xsi:type="dcterms:W3CDTF">2013-03-16T01:29:00Z</dcterms:created>
  <dcterms:modified xsi:type="dcterms:W3CDTF">2015-01-05T16:17:06Z</dcterms:modified>
</cp:coreProperties>
</file>